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4" r:id="rId2"/>
    <p:sldId id="257" r:id="rId3"/>
    <p:sldId id="258" r:id="rId4"/>
    <p:sldId id="272" r:id="rId5"/>
    <p:sldId id="259" r:id="rId6"/>
    <p:sldId id="260" r:id="rId7"/>
    <p:sldId id="285" r:id="rId8"/>
    <p:sldId id="273" r:id="rId9"/>
    <p:sldId id="286" r:id="rId10"/>
    <p:sldId id="282" r:id="rId11"/>
    <p:sldId id="262" r:id="rId12"/>
    <p:sldId id="284" r:id="rId13"/>
    <p:sldId id="268" r:id="rId14"/>
    <p:sldId id="281" r:id="rId15"/>
    <p:sldId id="276" r:id="rId16"/>
    <p:sldId id="277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6062855-736E-4302-A0D9-88B8709135A0}">
          <p14:sldIdLst>
            <p14:sldId id="264"/>
            <p14:sldId id="257"/>
            <p14:sldId id="258"/>
            <p14:sldId id="272"/>
            <p14:sldId id="259"/>
            <p14:sldId id="260"/>
            <p14:sldId id="285"/>
            <p14:sldId id="273"/>
            <p14:sldId id="286"/>
            <p14:sldId id="282"/>
            <p14:sldId id="262"/>
            <p14:sldId id="284"/>
          </p14:sldIdLst>
        </p14:section>
        <p14:section name="Untitled Section" id="{9A361D62-9EB4-455A-9CFB-96D093973FCC}">
          <p14:sldIdLst>
            <p14:sldId id="268"/>
            <p14:sldId id="281"/>
            <p14:sldId id="276"/>
            <p14:sldId id="277"/>
            <p14:sldId id="28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B8D41-BAA5-4636-B25B-FB8487543C03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EA46C-65BF-42BA-97DF-5F2CEC6091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188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EA46C-65BF-42BA-97DF-5F2CEC6091F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7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9EA46C-65BF-42BA-97DF-5F2CEC6091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63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818564"/>
            <a:ext cx="6324600" cy="447462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194481"/>
            <a:ext cx="6248400" cy="14478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/>
              <a:t>সবাইকে শুভেচ্ছা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77522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04800" y="301388"/>
            <a:ext cx="6819901" cy="1371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</a:rPr>
              <a:t>শিক্ষক </a:t>
            </a:r>
            <a:r>
              <a:rPr lang="bn-BD" sz="6600" dirty="0">
                <a:solidFill>
                  <a:schemeClr val="accent2">
                    <a:lumMod val="75000"/>
                  </a:schemeClr>
                </a:solidFill>
              </a:rPr>
              <a:t>পরিচিতি</a:t>
            </a:r>
            <a:r>
              <a:rPr lang="bn-BD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7991" y="2083558"/>
            <a:ext cx="8038531" cy="4572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 smtClean="0">
                <a:solidFill>
                  <a:schemeClr val="tx2"/>
                </a:solidFill>
              </a:rPr>
              <a:t>মোঃ বিপ্লব আলী দেওয়ান</a:t>
            </a:r>
            <a:endParaRPr lang="en-US" sz="4800" dirty="0" smtClean="0">
              <a:solidFill>
                <a:schemeClr val="tx2"/>
              </a:solidFill>
            </a:endParaRPr>
          </a:p>
          <a:p>
            <a:r>
              <a:rPr lang="bn-BD" sz="2800" dirty="0">
                <a:solidFill>
                  <a:schemeClr val="tx2"/>
                </a:solidFill>
              </a:rPr>
              <a:t> </a:t>
            </a:r>
            <a:r>
              <a:rPr lang="bn-BD" sz="2800" dirty="0" smtClean="0">
                <a:solidFill>
                  <a:schemeClr val="tx2"/>
                </a:solidFill>
              </a:rPr>
              <a:t>                 (বি,এস-সি,বিএড) </a:t>
            </a:r>
          </a:p>
          <a:p>
            <a:r>
              <a:rPr lang="bn-BD" sz="3600" dirty="0" smtClean="0">
                <a:solidFill>
                  <a:schemeClr val="tx2"/>
                </a:solidFill>
              </a:rPr>
              <a:t>সহকারী শিক্ষক(গণিত)  </a:t>
            </a:r>
          </a:p>
          <a:p>
            <a:r>
              <a:rPr lang="bn-BD" sz="3600" dirty="0" smtClean="0">
                <a:solidFill>
                  <a:schemeClr val="tx2"/>
                </a:solidFill>
              </a:rPr>
              <a:t>চক শিমলা উচ্চ বিদ্যালয়</a:t>
            </a:r>
          </a:p>
          <a:p>
            <a:r>
              <a:rPr lang="bn-BD" sz="3600" dirty="0" smtClean="0">
                <a:solidFill>
                  <a:schemeClr val="tx2"/>
                </a:solidFill>
              </a:rPr>
              <a:t>আত্রাই,নওগাঁ ।</a:t>
            </a:r>
          </a:p>
          <a:p>
            <a:r>
              <a:rPr lang="bn-BD" sz="3600" dirty="0" smtClean="0">
                <a:solidFill>
                  <a:schemeClr val="tx2"/>
                </a:solidFill>
              </a:rPr>
              <a:t>আই ডি নং-১৫</a:t>
            </a:r>
          </a:p>
          <a:p>
            <a:r>
              <a:rPr lang="bn-BD" sz="3600" dirty="0" smtClean="0">
                <a:solidFill>
                  <a:schemeClr val="tx2"/>
                </a:solidFill>
              </a:rPr>
              <a:t>মোবাইল নং-০১৭২৪২৯৬২৬৩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3" t="7206" r="21119"/>
          <a:stretch/>
        </p:blipFill>
        <p:spPr>
          <a:xfrm>
            <a:off x="6101862" y="2895600"/>
            <a:ext cx="2350478" cy="247629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989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62000" y="381000"/>
            <a:ext cx="5943600" cy="1371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/>
              <a:t>পাঠ পরিচিতি 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33400" y="2057400"/>
            <a:ext cx="8001000" cy="4495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শ্রেণিঃ  ৭ম  </a:t>
            </a: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বিষয়ঃ গণিত</a:t>
            </a: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অধ্যায়- ৮ম(</a:t>
            </a:r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</a:rPr>
              <a:t>সমানুপাত ও লাভ-ক্ষতি</a:t>
            </a:r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) </a:t>
            </a:r>
            <a:endParaRPr lang="en-US" sz="40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তা;-   ১৯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</a:rPr>
              <a:t>/</a:t>
            </a:r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০২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</a:rPr>
              <a:t>/</a:t>
            </a:r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২০১৪ ইং </a:t>
            </a:r>
            <a:endParaRPr lang="en-US" sz="4000" dirty="0" smtClean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</a:rPr>
              <a:t>সময়ঃ  ৫০ মিনিট  </a:t>
            </a:r>
            <a:endParaRPr lang="en-US" sz="40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84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loth 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725" y="121190"/>
            <a:ext cx="3968312" cy="2422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12" descr="grocers sho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3398293"/>
            <a:ext cx="4416765" cy="2526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66458" y="6003597"/>
            <a:ext cx="3658658" cy="82372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নিত্য প্রয়োজনীয় জিনিস  বিক্রয় করছে </a:t>
            </a:r>
            <a:endParaRPr 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254599" y="2648538"/>
            <a:ext cx="3276600" cy="66131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 </a:t>
            </a:r>
            <a:r>
              <a:rPr lang="bn-BD" sz="2800" dirty="0" smtClean="0"/>
              <a:t>সবজি বিক্রয় করছে 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5047174" y="2657249"/>
            <a:ext cx="3927256" cy="643887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পোশাক বিক্রয় করছে </a:t>
            </a:r>
            <a:endParaRPr lang="en-US" sz="3200" dirty="0"/>
          </a:p>
        </p:txBody>
      </p:sp>
      <p:sp>
        <p:nvSpPr>
          <p:cNvPr id="11" name="Rounded Rectangle 10"/>
          <p:cNvSpPr/>
          <p:nvPr/>
        </p:nvSpPr>
        <p:spPr>
          <a:xfrm>
            <a:off x="5047174" y="6041502"/>
            <a:ext cx="3811415" cy="64278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 ব্যবসায় চিন্তিত 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99" y="102567"/>
            <a:ext cx="4416765" cy="2441024"/>
          </a:xfrm>
          <a:prstGeom prst="rect">
            <a:avLst/>
          </a:prstGeom>
        </p:spPr>
      </p:pic>
      <p:pic>
        <p:nvPicPr>
          <p:cNvPr id="5" name="Picture 2" descr="C:\Users\Doel-1612i3\Desktop\Picture\images (6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1" y="3398293"/>
            <a:ext cx="3999762" cy="2526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053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143000" y="457200"/>
            <a:ext cx="4114800" cy="107248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BD" sz="4400" dirty="0" smtClean="0">
                <a:solidFill>
                  <a:schemeClr val="accent2">
                    <a:lumMod val="75000"/>
                  </a:schemeClr>
                </a:solidFill>
              </a:rPr>
              <a:t>আজকের পাঠ 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000" y="2667000"/>
            <a:ext cx="7879081" cy="274320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rgbClr val="FFFF00"/>
                </a:solidFill>
              </a:rPr>
              <a:t>লাভ ও ক্ষতি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22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78449" y="533400"/>
            <a:ext cx="7010400" cy="13531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পাঠশেষে</a:t>
            </a:r>
            <a:r>
              <a:rPr lang="bn-BD" sz="6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শিক্ষার্থীরা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33400" y="2530642"/>
            <a:ext cx="7924800" cy="36576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 smtClean="0">
                <a:solidFill>
                  <a:schemeClr val="tx1"/>
                </a:solidFill>
              </a:rPr>
              <a:t>১। লাভ ও ক্ষতি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bn-BD" sz="3600" dirty="0" smtClean="0">
                <a:solidFill>
                  <a:schemeClr val="tx1"/>
                </a:solidFill>
              </a:rPr>
              <a:t>সম্পর্কে বলতে পারবে।                                                 ২। লাভ ও ক্ষতি নির্ণয় পারবে।</a:t>
            </a:r>
          </a:p>
          <a:p>
            <a:r>
              <a:rPr lang="bn-BD" sz="3600" dirty="0" smtClean="0">
                <a:solidFill>
                  <a:schemeClr val="tx1"/>
                </a:solidFill>
              </a:rPr>
              <a:t>৩। লাভ ও ক্ষতি শতকরায় নির্ণয় করতে পারবে।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451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Picture\pppppppp\indeq2dt5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91126"/>
            <a:ext cx="4191000" cy="5514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miley Face 1"/>
          <p:cNvSpPr/>
          <p:nvPr/>
        </p:nvSpPr>
        <p:spPr>
          <a:xfrm>
            <a:off x="5105400" y="990600"/>
            <a:ext cx="3810000" cy="5638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28600" y="152400"/>
            <a:ext cx="54864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নিচের চিত্রটি  লক্ষ্য কর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68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376451"/>
            <a:ext cx="4876800" cy="1447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FF00"/>
                </a:solidFill>
              </a:rPr>
              <a:t>একক কাজ</a:t>
            </a:r>
            <a:r>
              <a:rPr lang="bn-BD" sz="6000" dirty="0" smtClean="0"/>
              <a:t> 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133600"/>
            <a:ext cx="5560326" cy="990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১। লাভ কাকে বলে?</a:t>
            </a:r>
            <a:endParaRPr lang="en-US" sz="48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04800" y="3429000"/>
            <a:ext cx="7924800" cy="32766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dirty="0" smtClean="0">
                <a:solidFill>
                  <a:srgbClr val="002060"/>
                </a:solidFill>
              </a:rPr>
              <a:t>সমাধান</a:t>
            </a:r>
            <a:endParaRPr lang="bn-BD" sz="3600" dirty="0" smtClean="0">
              <a:solidFill>
                <a:srgbClr val="002060"/>
              </a:solidFill>
            </a:endParaRPr>
          </a:p>
          <a:p>
            <a:r>
              <a:rPr lang="bn-BD" sz="40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কোন দ্রব্য ক্রয় মূল্যের চেয়ে  বেশি মূল্যে বিক্রয় করলে যে অতিরিক্ত মূল্য পাওয়া যায় তাকে লাভ বলে ।</a:t>
            </a:r>
            <a:endParaRPr lang="en-US" sz="4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169926" y="678976"/>
            <a:ext cx="2669274" cy="8427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</a:rPr>
              <a:t>সময়ঃ ২ মিনিট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0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Picture\pppppppp\inssss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82133" y="3808747"/>
            <a:ext cx="4069647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Doel-1612i3\Desktop\Picture\pppppppp\inssss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86629" y="3164781"/>
            <a:ext cx="5254368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Doel-1612i3\Desktop\Picture\pppppppp\inssss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132124" y="3167771"/>
            <a:ext cx="5259760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oel-1612i3\Desktop\Picture\pppppppp\inssss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5310" y="3191925"/>
            <a:ext cx="5303291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Doel-1612i3\Desktop\Picture\pppppppp\inssss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72890" y="3191925"/>
            <a:ext cx="5303292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Doel-1612i3\Desktop\Picture\pppppppp\inssss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19308" y="3191108"/>
            <a:ext cx="5273505" cy="163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shirin\T.T.C .Image all\image\Image all\6988072102_80eb1b9824_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333" y="1354842"/>
            <a:ext cx="5007961" cy="527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223310" y="228600"/>
            <a:ext cx="5486401" cy="7620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নিচের চিত্রটি লক্ষ্য কর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23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l"/>
            <a:endParaRPr lang="bn-BD" sz="5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</a:rPr>
              <a:t>২। ক্ষতি কাকে বলে?</a:t>
            </a:r>
          </a:p>
          <a:p>
            <a:pPr algn="l"/>
            <a:r>
              <a:rPr lang="bn-BD" dirty="0" smtClean="0"/>
              <a:t> </a:t>
            </a:r>
          </a:p>
          <a:p>
            <a:pPr algn="l"/>
            <a:r>
              <a:rPr lang="en-US" sz="6000" dirty="0" smtClean="0">
                <a:solidFill>
                  <a:srgbClr val="FFFF00"/>
                </a:solidFill>
              </a:rPr>
              <a:t>  </a:t>
            </a:r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</a:rPr>
              <a:t>সমাধান</a:t>
            </a:r>
          </a:p>
          <a:p>
            <a:pPr algn="l"/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bn-BD" sz="4400" dirty="0" smtClean="0">
                <a:solidFill>
                  <a:schemeClr val="accent5">
                    <a:lumMod val="75000"/>
                  </a:schemeClr>
                </a:solidFill>
              </a:rPr>
              <a:t>কোন দ্রব্য ক্রয় মূলের চেয়ে কম মূল্যে </a:t>
            </a:r>
            <a:r>
              <a:rPr lang="en-US" sz="4400" dirty="0" smtClean="0">
                <a:solidFill>
                  <a:schemeClr val="accent5">
                    <a:lumMod val="75000"/>
                  </a:schemeClr>
                </a:solidFill>
              </a:rPr>
              <a:t>                </a:t>
            </a:r>
            <a:r>
              <a:rPr lang="bn-BD" sz="4400" dirty="0" smtClean="0">
                <a:solidFill>
                  <a:schemeClr val="accent5">
                    <a:lumMod val="75000"/>
                  </a:schemeClr>
                </a:solidFill>
              </a:rPr>
              <a:t>বিক্রয় করলে তাকে ক্ষতি বলে।</a:t>
            </a:r>
            <a:endParaRPr lang="en-US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6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6865" y="228600"/>
            <a:ext cx="4800600" cy="1371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জোড়ায় কাজ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0" y="2033516"/>
            <a:ext cx="8660642" cy="4343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এক জন লোক ৫০ টাকায় কিছু কলা এবং ৬০ টাকায় কিছু লেবু ক্রয় করে সবগুলো ফল ১৫০</a:t>
            </a:r>
            <a:r>
              <a:rPr lang="en-US" sz="4800" dirty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টাকায় বিক্রয় করলে কত লাভ/ক্ষতি হবে?</a:t>
            </a:r>
            <a:r>
              <a:rPr lang="bn-BD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91200" y="458337"/>
            <a:ext cx="2133600" cy="609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solidFill>
                  <a:srgbClr val="FF0000"/>
                </a:solidFill>
              </a:rPr>
              <a:t>সময়ঃ ৫ মিনিট</a:t>
            </a:r>
            <a:r>
              <a:rPr lang="bn-BD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93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33400" y="152400"/>
            <a:ext cx="5029200" cy="152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/>
              <a:t>সমাধান</a:t>
            </a:r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304800" y="2057400"/>
            <a:ext cx="8534400" cy="44958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 smtClean="0">
                <a:solidFill>
                  <a:schemeClr val="tx1"/>
                </a:solidFill>
              </a:rPr>
              <a:t>মোট ক্রয়মূল্য =(৫০+৬০) টাকা</a:t>
            </a:r>
          </a:p>
          <a:p>
            <a:r>
              <a:rPr lang="en-US" sz="4000" dirty="0" smtClean="0">
                <a:solidFill>
                  <a:schemeClr val="tx1"/>
                </a:solidFill>
              </a:rPr>
              <a:t>                           </a:t>
            </a:r>
            <a:r>
              <a:rPr lang="bn-BD" sz="4000" dirty="0" smtClean="0">
                <a:solidFill>
                  <a:schemeClr val="tx1"/>
                </a:solidFill>
              </a:rPr>
              <a:t>= ১১০ টাকা</a:t>
            </a:r>
            <a:r>
              <a:rPr lang="en-US" sz="4000" dirty="0" smtClean="0">
                <a:solidFill>
                  <a:schemeClr val="tx1"/>
                </a:solidFill>
              </a:rPr>
              <a:t>                     </a:t>
            </a:r>
            <a:r>
              <a:rPr lang="bn-BD" sz="4000" dirty="0" smtClean="0">
                <a:solidFill>
                  <a:schemeClr val="tx1"/>
                </a:solidFill>
              </a:rPr>
              <a:t>মোট বিক্রয়মূল্য = ১৫০ টাকা</a:t>
            </a:r>
          </a:p>
          <a:p>
            <a:r>
              <a:rPr lang="en-US" sz="4000" dirty="0" smtClean="0">
                <a:solidFill>
                  <a:schemeClr val="tx1"/>
                </a:solidFill>
              </a:rPr>
              <a:t>                      </a:t>
            </a:r>
            <a:r>
              <a:rPr lang="bn-BD" sz="4000" dirty="0" smtClean="0">
                <a:solidFill>
                  <a:schemeClr val="tx1"/>
                </a:solidFill>
              </a:rPr>
              <a:t>লাভ=(১৫০-১১০) টাকা</a:t>
            </a:r>
          </a:p>
          <a:p>
            <a:r>
              <a:rPr lang="en-US" sz="4000" dirty="0" smtClean="0">
                <a:solidFill>
                  <a:schemeClr val="tx1"/>
                </a:solidFill>
              </a:rPr>
              <a:t>                              </a:t>
            </a:r>
            <a:r>
              <a:rPr lang="bn-BD" sz="4000" dirty="0" smtClean="0">
                <a:solidFill>
                  <a:schemeClr val="tx1"/>
                </a:solidFill>
              </a:rPr>
              <a:t>= ৪০ টাকা</a:t>
            </a:r>
            <a:endParaRPr lang="en-US" sz="4000" dirty="0" smtClean="0">
              <a:solidFill>
                <a:schemeClr val="tx1"/>
              </a:solidFill>
            </a:endParaRPr>
          </a:p>
          <a:p>
            <a:r>
              <a:rPr lang="bn-BD" sz="4000" dirty="0" smtClean="0">
                <a:solidFill>
                  <a:schemeClr val="tx1"/>
                </a:solidFill>
              </a:rPr>
              <a:t>                উওরঃ ৪০টাকা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0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304800" y="228600"/>
            <a:ext cx="5638800" cy="1295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C000"/>
                </a:solidFill>
              </a:rPr>
              <a:t>দলীয়  কাজ</a:t>
            </a:r>
            <a:r>
              <a:rPr lang="bn-BD" sz="5400" dirty="0" smtClean="0"/>
              <a:t> </a:t>
            </a:r>
            <a:endParaRPr lang="en-US" sz="1200" dirty="0"/>
          </a:p>
        </p:txBody>
      </p:sp>
      <p:sp>
        <p:nvSpPr>
          <p:cNvPr id="4" name="Rounded Rectangle 3"/>
          <p:cNvSpPr/>
          <p:nvPr/>
        </p:nvSpPr>
        <p:spPr>
          <a:xfrm>
            <a:off x="6705600" y="685800"/>
            <a:ext cx="2057400" cy="609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সময়ঃ ৭  মিনিট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1981200"/>
            <a:ext cx="7924800" cy="4038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এক কেজি আম ৫০ টাকায় কিনে ৮০ টাকায় বিক্রয় করলে শতকরা কত লাভ/ক্ষতি হবে?</a:t>
            </a:r>
            <a:r>
              <a:rPr lang="bn-BD" sz="4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41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/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415636" y="76200"/>
                <a:ext cx="8312728" cy="6781800"/>
              </a:xfrm>
            </p:spPr>
            <p:txBody>
              <a:bodyPr>
                <a:normAutofit fontScale="25000" lnSpcReduction="20000"/>
              </a:bodyPr>
              <a:lstStyle/>
              <a:p>
                <a:pPr algn="l"/>
                <a:r>
                  <a:rPr lang="bn-BD" dirty="0" smtClean="0"/>
                  <a:t>    </a:t>
                </a:r>
                <a:r>
                  <a:rPr lang="bn-BD" sz="8700" dirty="0" smtClean="0">
                    <a:solidFill>
                      <a:srgbClr val="FFC000"/>
                    </a:solidFill>
                  </a:rPr>
                  <a:t> </a:t>
                </a:r>
              </a:p>
              <a:p>
                <a:pPr algn="l"/>
                <a:r>
                  <a:rPr lang="en-US" sz="24000" dirty="0" smtClean="0">
                    <a:solidFill>
                      <a:srgbClr val="FFC000"/>
                    </a:solidFill>
                  </a:rPr>
                  <a:t>  </a:t>
                </a:r>
                <a:r>
                  <a:rPr lang="bn-BD" sz="24000" dirty="0" smtClean="0">
                    <a:solidFill>
                      <a:srgbClr val="FFC000"/>
                    </a:solidFill>
                  </a:rPr>
                  <a:t>সমাধান</a:t>
                </a:r>
              </a:p>
              <a:p>
                <a:pPr algn="l"/>
                <a:endParaRPr lang="bn-BD" sz="6500" dirty="0" smtClean="0">
                  <a:solidFill>
                    <a:srgbClr val="FFC000"/>
                  </a:solidFill>
                </a:endParaRPr>
              </a:p>
              <a:p>
                <a:pPr algn="l"/>
                <a:r>
                  <a:rPr lang="en-US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</a:t>
                </a:r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লাভ =(৮০-৫০) টাকা</a:t>
                </a:r>
              </a:p>
              <a:p>
                <a:pPr algn="l"/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  </a:t>
                </a:r>
                <a:r>
                  <a:rPr lang="en-US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</a:t>
                </a:r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=৩০ টাকা</a:t>
                </a:r>
              </a:p>
              <a:p>
                <a:pPr algn="l"/>
                <a:r>
                  <a:rPr lang="en-US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</a:t>
                </a:r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৫০  টাকায় লাভ হয় ৩০ টাকা</a:t>
                </a:r>
              </a:p>
              <a:p>
                <a:pPr algn="l"/>
                <a:r>
                  <a:rPr lang="en-US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 </a:t>
                </a:r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১    টাকায় লাভ হয়=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128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bn-BD" sz="128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  <m:t>৩০</m:t>
                        </m:r>
                      </m:num>
                      <m:den>
                        <m:r>
                          <a:rPr lang="bn-BD" sz="128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  <m:t>৫০</m:t>
                        </m:r>
                      </m:den>
                    </m:f>
                  </m:oMath>
                </a14:m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টাকা</a:t>
                </a:r>
              </a:p>
              <a:p>
                <a:pPr algn="l"/>
                <a:r>
                  <a:rPr lang="en-US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</a:t>
                </a:r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১০০ টাকায় লাভ হয়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128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bn-BD" sz="128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  <m:t>৩০</m:t>
                        </m:r>
                        <m:r>
                          <a:rPr lang="bn-BD" sz="128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bn-BD" sz="128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  <m:t>১০০</m:t>
                        </m:r>
                      </m:num>
                      <m:den>
                        <m:r>
                          <a:rPr lang="bn-BD" sz="12800" b="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/>
                          </a:rPr>
                          <m:t>৫০</m:t>
                        </m:r>
                      </m:den>
                    </m:f>
                  </m:oMath>
                </a14:m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টাকা</a:t>
                </a:r>
              </a:p>
              <a:p>
                <a:pPr algn="l"/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                     =৬০ টাকা</a:t>
                </a:r>
              </a:p>
              <a:p>
                <a:pPr algn="l"/>
                <a:endParaRPr lang="bn-BD" sz="128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  <a:p>
                <a:pPr algn="l"/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                    </a:t>
                </a:r>
                <a14:m>
                  <m:oMath xmlns:m="http://schemas.openxmlformats.org/officeDocument/2006/math">
                    <m:r>
                      <a:rPr lang="bn-BD" sz="1280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Cambria Math"/>
                      </a:rPr>
                      <m:t>∴</m:t>
                    </m:r>
                    <m:r>
                      <a:rPr lang="bn-BD" sz="12800" b="0" i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Cambria Math"/>
                      </a:rPr>
                      <m:t>উওরঃ</m:t>
                    </m:r>
                    <m:r>
                      <a:rPr lang="bn-BD" sz="12800" b="0" i="0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৬০</a:t>
                </a:r>
              </a:p>
              <a:p>
                <a:pPr algn="l"/>
                <a:r>
                  <a:rPr lang="bn-BD" sz="128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         </a:t>
                </a:r>
                <a:r>
                  <a:rPr lang="bn-BD" sz="36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bn-BD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bn-BD" sz="24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bn-BD" sz="2400" dirty="0" smtClean="0"/>
                  <a:t>         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Subtitl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15636" y="76200"/>
                <a:ext cx="8312728" cy="6781800"/>
              </a:xfrm>
              <a:blipFill rotWithShape="1">
                <a:blip r:embed="rId2"/>
                <a:stretch>
                  <a:fillRect l="-1833" t="-1259"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6043243" y="5697415"/>
            <a:ext cx="81475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609600" indent="-609600">
              <a:spcBef>
                <a:spcPct val="20000"/>
              </a:spcBef>
              <a:buClr>
                <a:schemeClr val="bg2"/>
              </a:buClr>
              <a:buSzPct val="70000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%  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marL="609600" indent="-609600">
              <a:spcBef>
                <a:spcPct val="20000"/>
              </a:spcBef>
              <a:buClr>
                <a:schemeClr val="bg2"/>
              </a:buClr>
              <a:buSzPct val="70000"/>
            </a:pPr>
            <a:endParaRPr lang="bn-BD" sz="2800" dirty="0">
              <a:latin typeface="NikoshBAN" pitchFamily="2" charset="0"/>
              <a:cs typeface="NikoshBAN" pitchFamily="2" charset="0"/>
            </a:endParaRPr>
          </a:p>
          <a:p>
            <a:pPr marL="609600" indent="-609600">
              <a:lnSpc>
                <a:spcPct val="90000"/>
              </a:lnSpc>
              <a:spcBef>
                <a:spcPct val="20000"/>
              </a:spcBef>
              <a:buClr>
                <a:schemeClr val="bg2"/>
              </a:buClr>
              <a:buSzPct val="70000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8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82539"/>
            <a:ext cx="4702302" cy="1143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মূল্যায়ন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8600" y="1524000"/>
            <a:ext cx="8475348" cy="52487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১। নিচের কোনটি সঠিক?</a:t>
            </a:r>
            <a:endParaRPr lang="bn-BD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ক) লাভ = ক্রয়মূল্য –বিক্রয়মূল্য </a:t>
            </a:r>
          </a:p>
          <a:p>
            <a:pPr algn="ctr"/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খ)লাভ = বিক্রয়মূল্য – ক্রয়মূল্য</a:t>
            </a:r>
          </a:p>
          <a:p>
            <a:pPr algn="ctr"/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গ) লাভ = ক্রয়মূল্য </a:t>
            </a:r>
            <a:r>
              <a:rPr 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বিক্রয়মূল্য</a:t>
            </a:r>
          </a:p>
          <a:p>
            <a:pPr algn="ctr"/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ঘ) লাভ = ক্রয়মূল্য </a:t>
            </a:r>
            <a:r>
              <a:rPr lang="en-US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÷</a:t>
            </a:r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বিক্রয়মূল্য</a:t>
            </a:r>
            <a:endParaRPr lang="bn-BD" sz="2800" dirty="0" smtClean="0">
              <a:solidFill>
                <a:schemeClr val="accent6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একজন লোক ১৩০ টাকায় একটি জিনিস কিনে ১১০ টাকায় বিক্রয় করলে কত লাভ/ক্ষতি হবে?</a:t>
            </a:r>
          </a:p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ক) ২০ টাকা লাভ             খ) ২০ টাকা ক্ষতি </a:t>
            </a:r>
          </a:p>
          <a:p>
            <a:pPr algn="ctr"/>
            <a:r>
              <a:rPr lang="bn-BD" sz="32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গ) ৩০ টাকা ক্ষতি              ঘ) ৩০ টাকা লাভ 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980960" y="2678723"/>
            <a:ext cx="568569" cy="4572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514733" y="5649128"/>
            <a:ext cx="568569" cy="4572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14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609600"/>
            <a:ext cx="8686800" cy="5334000"/>
          </a:xfrm>
        </p:spPr>
        <p:txBody>
          <a:bodyPr>
            <a:normAutofit fontScale="92500" lnSpcReduction="10000"/>
          </a:bodyPr>
          <a:lstStyle/>
          <a:p>
            <a:r>
              <a:rPr lang="bn-BD" sz="9600" dirty="0" smtClean="0">
                <a:solidFill>
                  <a:srgbClr val="FF0000"/>
                </a:solidFill>
              </a:rPr>
              <a:t>বাড়ির কাজ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</a:p>
          <a:p>
            <a:endParaRPr lang="bn-BD" dirty="0" smtClean="0"/>
          </a:p>
          <a:p>
            <a:pPr algn="l"/>
            <a:r>
              <a:rPr lang="bn-BD" sz="4400" dirty="0" smtClean="0">
                <a:solidFill>
                  <a:srgbClr val="7030A0"/>
                </a:solidFill>
              </a:rPr>
              <a:t>একজন লোক ১৫ টাকা দরে ১০ কেজি </a:t>
            </a:r>
            <a:r>
              <a:rPr lang="en-US" sz="4400" dirty="0" smtClean="0">
                <a:solidFill>
                  <a:srgbClr val="7030A0"/>
                </a:solidFill>
              </a:rPr>
              <a:t>           </a:t>
            </a:r>
            <a:r>
              <a:rPr lang="bn-BD" sz="4400" dirty="0" smtClean="0">
                <a:solidFill>
                  <a:srgbClr val="7030A0"/>
                </a:solidFill>
              </a:rPr>
              <a:t>এবং ২২ টাকা দরে ১৫ কেজি ধান </a:t>
            </a:r>
            <a:r>
              <a:rPr lang="bn-BD" sz="4800" dirty="0" smtClean="0">
                <a:solidFill>
                  <a:srgbClr val="7030A0"/>
                </a:solidFill>
              </a:rPr>
              <a:t>কিনে সবগুলো ধান ২০ টাকা দরে বিক্রি করেন। এতে তার কত লাভ/ক্ষতি</a:t>
            </a:r>
            <a:r>
              <a:rPr lang="bn-BD" sz="4400" dirty="0" smtClean="0">
                <a:solidFill>
                  <a:srgbClr val="7030A0"/>
                </a:solidFill>
              </a:rPr>
              <a:t> হবে?   </a:t>
            </a:r>
            <a:endParaRPr lang="en-US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82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1" y="1724166"/>
            <a:ext cx="8991600" cy="50803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5081" y="0"/>
            <a:ext cx="6858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chemeClr val="accent6">
                    <a:lumMod val="75000"/>
                  </a:schemeClr>
                </a:solidFill>
              </a:rPr>
              <a:t>ধন্যবাদ</a:t>
            </a:r>
            <a:r>
              <a:rPr lang="bn-BD" sz="7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4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395</Words>
  <Application>Microsoft Office PowerPoint</Application>
  <PresentationFormat>On-screen Show (4:3)</PresentationFormat>
  <Paragraphs>77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213</cp:revision>
  <dcterms:created xsi:type="dcterms:W3CDTF">2006-08-16T00:00:00Z</dcterms:created>
  <dcterms:modified xsi:type="dcterms:W3CDTF">2014-02-19T03:47:28Z</dcterms:modified>
</cp:coreProperties>
</file>